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4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90"/>
    <p:restoredTop sz="94651"/>
  </p:normalViewPr>
  <p:slideViewPr>
    <p:cSldViewPr snapToGrid="0">
      <p:cViewPr varScale="1">
        <p:scale>
          <a:sx n="105" d="100"/>
          <a:sy n="105" d="100"/>
        </p:scale>
        <p:origin x="336" y="-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78DFFD-391B-819C-25E3-79B206D8B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D37E0A4-8836-B120-C4F6-E3A16CB3B0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6CD0805-7B59-5965-F2C7-AA511BFCC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8B6F-C9A2-984E-9D6D-C364CF1F30FB}" type="datetimeFigureOut">
              <a:rPr lang="de-DE" smtClean="0"/>
              <a:t>27.10.25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FA81F2-F574-3F38-1FD5-E41717FC2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B5E962-0D3B-C4E9-F1DD-08688DF2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CFCE-DDC3-C145-A06F-535DB0655F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803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CEB0AD-19C6-63D6-45FF-34E8FA177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FFB0CC-6BF5-AEFE-2D7C-FA2978901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2B6AFC-32EA-A470-11B8-87EE04D19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8B6F-C9A2-984E-9D6D-C364CF1F30FB}" type="datetimeFigureOut">
              <a:rPr lang="de-DE" smtClean="0"/>
              <a:t>27.10.25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1DD106-07AF-09BF-8C1D-AEC7E9548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DA0222-D6EC-0136-C640-413D2A933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CFCE-DDC3-C145-A06F-535DB0655F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4838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3A03EC-8760-0FA1-DC20-4D611F4B3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4387A0A-D2B2-A5CA-AF4D-845D93C68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D22C40C-2F76-CC91-A2EB-515C6FBF4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8B6F-C9A2-984E-9D6D-C364CF1F30FB}" type="datetimeFigureOut">
              <a:rPr lang="de-DE" smtClean="0"/>
              <a:t>27.10.25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4F4CE2-8FAB-6FC1-9B86-8D141E88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6A75D3-9460-D143-F1C0-6F8422E18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CFCE-DDC3-C145-A06F-535DB0655F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511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4C2B85-DC2A-9F55-1126-17C914132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2176A1-A3C1-3EE9-E10F-F23DB38BD0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5D6F5E4-7165-8449-12DF-4B1E2BB59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400E297-DF32-21EF-8B57-62BCD0A89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8B6F-C9A2-984E-9D6D-C364CF1F30FB}" type="datetimeFigureOut">
              <a:rPr lang="de-DE" smtClean="0"/>
              <a:t>27.10.25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4C24C17-9F8E-B141-696F-2E8B86503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29FD7C6-455C-9669-6AEE-1C8F5F6A9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CFCE-DDC3-C145-A06F-535DB0655F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6002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C01435-D6C8-8CAA-2499-E35E04D20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C8CF7A8-CCA3-CB96-DAF3-910FC66ED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7E4D0E1-9F02-49B5-9652-86B29A44AF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EA33066-6825-50A3-6A8A-EFB60F633E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50C3AB6-ADBE-D1E7-67DF-73B26A82C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A112183-511E-038E-19C7-1BE88A553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8B6F-C9A2-984E-9D6D-C364CF1F30FB}" type="datetimeFigureOut">
              <a:rPr lang="de-DE" smtClean="0"/>
              <a:t>27.10.25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DF8A906-AAF4-1D93-0F26-A281DD0E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C6C6003-8D32-49E5-33AF-F52CD64AD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CFCE-DDC3-C145-A06F-535DB0655F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5649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4C52C4-88D3-54E3-3923-7D3EA556B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A45690F-739C-6358-0D58-A3459CCA7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8B6F-C9A2-984E-9D6D-C364CF1F30FB}" type="datetimeFigureOut">
              <a:rPr lang="de-DE" smtClean="0"/>
              <a:t>27.10.25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942C3F-787C-6A15-61A2-D9468460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4DA54A-663B-B11E-66A2-0E6659B4C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CFCE-DDC3-C145-A06F-535DB0655F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721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8F06BAA-5349-D271-7D92-CD5185EBD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8B6F-C9A2-984E-9D6D-C364CF1F30FB}" type="datetimeFigureOut">
              <a:rPr lang="de-DE" smtClean="0"/>
              <a:t>27.10.25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E7FF289-7B5A-AD32-9F30-04A14D11C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7C107D-56CC-FF40-C414-A120CE954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CFCE-DDC3-C145-A06F-535DB0655F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513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B2809C-EB98-879A-7C52-24D8B6F02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3D24F9-CCF7-8B6E-EA0C-7CA600347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8A22A44-D5CB-5936-19F8-580FC46FA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5A4A16B-1E71-C72C-C84F-6A7658658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8B6F-C9A2-984E-9D6D-C364CF1F30FB}" type="datetimeFigureOut">
              <a:rPr lang="de-DE" smtClean="0"/>
              <a:t>27.10.25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6A66563-ADB5-749F-E091-7B1D3C951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5881567-344C-3B43-DDF4-87A7AA2A6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CFCE-DDC3-C145-A06F-535DB0655F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6752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323DE4-DE7C-C984-E782-EFB009452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F270A2A-967B-FC04-4082-B5725A31F3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3AA0C4-2460-CE95-8388-4654D50EBE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71C3608-21CD-F1A5-DD78-0699F748A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8B6F-C9A2-984E-9D6D-C364CF1F30FB}" type="datetimeFigureOut">
              <a:rPr lang="de-DE" smtClean="0"/>
              <a:t>27.10.25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039686-A535-0CC7-2AA1-1B1DB87F8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BE8DEB9-B6A6-EC67-FFE1-3FB55A3A3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CFCE-DDC3-C145-A06F-535DB0655F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919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15B42D-B1DC-B958-6AA5-4204DF4B2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3BD09A5-B191-8656-03C5-94B69616E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5AA41BB-8AAE-CFE6-F741-53A1C644A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8B6F-C9A2-984E-9D6D-C364CF1F30FB}" type="datetimeFigureOut">
              <a:rPr lang="de-DE" smtClean="0"/>
              <a:t>27.10.25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F8C396-F979-E831-ABD1-252FF3592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2AEF14-0D87-42ED-E7F4-B8B5232F6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CFCE-DDC3-C145-A06F-535DB0655F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107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50B7653-D702-87EA-A8FB-336B37283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942B46F-1680-D4F6-085A-B88058FC0A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24A3E5-DC6D-3DCE-494F-985C24276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8B6F-C9A2-984E-9D6D-C364CF1F30FB}" type="datetimeFigureOut">
              <a:rPr lang="de-DE" smtClean="0"/>
              <a:t>27.10.25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576C97-D06A-6B6D-EE07-66F64E3C4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2958A0-16FB-58D1-39EE-65C6D66B8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3CFCE-DDC3-C145-A06F-535DB0655F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4772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599410B-03CE-A070-8F85-38EAE02F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B411F7F-7AFD-2219-44CB-8F2BBAE8F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A7D2F4-5ED3-49BD-2496-6470387561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408B6F-C9A2-984E-9D6D-C364CF1F30FB}" type="datetimeFigureOut">
              <a:rPr lang="de-DE" smtClean="0"/>
              <a:t>27.10.25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0F264D-5E87-9845-81EE-C72E52076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D7B163-CA3E-14A7-5C2D-EBCF81E50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33CFCE-DDC3-C145-A06F-535DB0655F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735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A4D"/>
            </a:gs>
            <a:gs pos="85000">
              <a:schemeClr val="bg1">
                <a:lumMod val="95000"/>
              </a:schemeClr>
            </a:gs>
            <a:gs pos="90000">
              <a:schemeClr val="bg1"/>
            </a:gs>
            <a:gs pos="50000">
              <a:srgbClr val="FFDA4D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8CD8B3-C85D-498F-AA2A-031E8C7D7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C9CCF680-E501-8736-0750-B79E1184A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062" y="-109727"/>
            <a:ext cx="10515600" cy="1486772"/>
          </a:xfrm>
        </p:spPr>
        <p:txBody>
          <a:bodyPr>
            <a:normAutofit/>
          </a:bodyPr>
          <a:lstStyle/>
          <a:p>
            <a:r>
              <a:rPr lang="de-DE" sz="3500" b="1" dirty="0">
                <a:latin typeface="Roboto Slab" pitchFamily="2" charset="0"/>
                <a:ea typeface="Roboto Slab" pitchFamily="2" charset="0"/>
                <a:cs typeface="Roboto" panose="02000000000000000000" pitchFamily="2" charset="0"/>
              </a:rPr>
              <a:t>Basiszucht: Zucht der breiten </a:t>
            </a:r>
            <a:r>
              <a:rPr lang="de-DE" sz="3500" b="1" dirty="0" err="1">
                <a:latin typeface="Roboto Slab" pitchFamily="2" charset="0"/>
                <a:ea typeface="Roboto Slab" pitchFamily="2" charset="0"/>
                <a:cs typeface="Roboto" panose="02000000000000000000" pitchFamily="2" charset="0"/>
              </a:rPr>
              <a:t>Imkerschaft</a:t>
            </a:r>
            <a:endParaRPr lang="de-DE" sz="3500" b="1" dirty="0">
              <a:latin typeface="Roboto Slab" pitchFamily="2" charset="0"/>
              <a:ea typeface="Roboto Slab" pitchFamily="2" charset="0"/>
              <a:cs typeface="Roboto" panose="02000000000000000000" pitchFamily="2" charset="0"/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0B2B9D98-E94D-C7C9-3289-777D3B4DF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431" y="1072896"/>
            <a:ext cx="11387138" cy="5077079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800" dirty="0">
                <a:latin typeface="Roboto Slab" pitchFamily="2" charset="0"/>
                <a:ea typeface="Roboto Slab" pitchFamily="2" charset="0"/>
              </a:rPr>
              <a:t>Jede Imkerin und jeder Imker kann teilnehmen, </a:t>
            </a:r>
            <a:r>
              <a:rPr lang="de-DE" sz="1800" b="1" dirty="0">
                <a:latin typeface="Roboto Slab" pitchFamily="2" charset="0"/>
                <a:ea typeface="Roboto Slab" pitchFamily="2" charset="0"/>
              </a:rPr>
              <a:t>unabhängig von der Völkerzahl!</a:t>
            </a:r>
          </a:p>
          <a:p>
            <a:pPr marL="0" indent="0">
              <a:buNone/>
            </a:pPr>
            <a:endParaRPr lang="de-DE" sz="1800" u="sng" dirty="0">
              <a:latin typeface="Roboto Slab" pitchFamily="2" charset="0"/>
              <a:ea typeface="Roboto Slab" pitchFamily="2" charset="0"/>
            </a:endParaRPr>
          </a:p>
          <a:p>
            <a:pPr marL="0" indent="0">
              <a:buNone/>
            </a:pPr>
            <a:r>
              <a:rPr lang="de-DE" sz="1800" u="sng" dirty="0">
                <a:latin typeface="Roboto Slab" pitchFamily="2" charset="0"/>
                <a:ea typeface="Roboto Slab" pitchFamily="2" charset="0"/>
              </a:rPr>
              <a:t>Grundregeln</a:t>
            </a:r>
          </a:p>
          <a:p>
            <a:r>
              <a:rPr lang="de-DE" sz="1800" dirty="0">
                <a:latin typeface="Roboto Slab" pitchFamily="2" charset="0"/>
                <a:ea typeface="Roboto Slab" pitchFamily="2" charset="0"/>
              </a:rPr>
              <a:t>Die </a:t>
            </a:r>
            <a:r>
              <a:rPr lang="de-DE" sz="1800" b="1" dirty="0">
                <a:latin typeface="Roboto Slab" pitchFamily="2" charset="0"/>
                <a:ea typeface="Roboto Slab" pitchFamily="2" charset="0"/>
              </a:rPr>
              <a:t>schlechten Völker</a:t>
            </a:r>
            <a:r>
              <a:rPr lang="de-DE" sz="1800" dirty="0">
                <a:latin typeface="Roboto Slab" pitchFamily="2" charset="0"/>
                <a:ea typeface="Roboto Slab" pitchFamily="2" charset="0"/>
              </a:rPr>
              <a:t> werden konsequent von der </a:t>
            </a:r>
            <a:r>
              <a:rPr lang="de-DE" sz="1800" b="1" dirty="0">
                <a:latin typeface="Roboto Slab" pitchFamily="2" charset="0"/>
                <a:ea typeface="Roboto Slab" pitchFamily="2" charset="0"/>
              </a:rPr>
              <a:t>Vermehrung ausgeschlossen </a:t>
            </a:r>
            <a:r>
              <a:rPr lang="de-DE" sz="1800" dirty="0">
                <a:latin typeface="Roboto Slab" pitchFamily="2" charset="0"/>
                <a:ea typeface="Roboto Slab" pitchFamily="2" charset="0"/>
              </a:rPr>
              <a:t>(z.B. </a:t>
            </a:r>
            <a:r>
              <a:rPr lang="de-DE" sz="1800" dirty="0" err="1">
                <a:latin typeface="Roboto Slab" pitchFamily="2" charset="0"/>
                <a:ea typeface="Roboto Slab" pitchFamily="2" charset="0"/>
              </a:rPr>
              <a:t>umweiseln</a:t>
            </a:r>
            <a:r>
              <a:rPr lang="de-DE" sz="1800" dirty="0">
                <a:latin typeface="Roboto Slab" pitchFamily="2" charset="0"/>
                <a:ea typeface="Roboto Slab" pitchFamily="2" charset="0"/>
              </a:rPr>
              <a:t>, Drohnenschnitt). Mindestens 30% - 50% der Völker sollten aussortiert werden.</a:t>
            </a:r>
            <a:endParaRPr lang="de-DE" sz="1800" b="1" dirty="0">
              <a:latin typeface="Roboto Slab" pitchFamily="2" charset="0"/>
              <a:ea typeface="Roboto Slab" pitchFamily="2" charset="0"/>
            </a:endParaRPr>
          </a:p>
          <a:p>
            <a:r>
              <a:rPr lang="de-DE" sz="1800" b="1" dirty="0">
                <a:latin typeface="Roboto Slab" pitchFamily="2" charset="0"/>
                <a:ea typeface="Roboto Slab" pitchFamily="2" charset="0"/>
              </a:rPr>
              <a:t>Gezielte Nachzucht der besten</a:t>
            </a:r>
            <a:r>
              <a:rPr lang="de-DE" sz="1800" dirty="0">
                <a:latin typeface="Roboto Slab" pitchFamily="2" charset="0"/>
                <a:ea typeface="Roboto Slab" pitchFamily="2" charset="0"/>
              </a:rPr>
              <a:t> Völker (z.B. </a:t>
            </a:r>
            <a:r>
              <a:rPr lang="de-DE" sz="1800" dirty="0" err="1">
                <a:latin typeface="Roboto Slab" pitchFamily="2" charset="0"/>
                <a:ea typeface="Roboto Slab" pitchFamily="2" charset="0"/>
              </a:rPr>
              <a:t>Ablegerbildung</a:t>
            </a:r>
            <a:r>
              <a:rPr lang="de-DE" sz="1800" dirty="0">
                <a:latin typeface="Roboto Slab" pitchFamily="2" charset="0"/>
                <a:ea typeface="Roboto Slab" pitchFamily="2" charset="0"/>
              </a:rPr>
              <a:t>, Eistreifen).</a:t>
            </a:r>
          </a:p>
          <a:p>
            <a:endParaRPr lang="de-DE" sz="1800" dirty="0">
              <a:latin typeface="Roboto Slab" pitchFamily="2" charset="0"/>
              <a:ea typeface="Roboto Slab" pitchFamily="2" charset="0"/>
            </a:endParaRPr>
          </a:p>
          <a:p>
            <a:pPr marL="0" indent="0">
              <a:buNone/>
            </a:pPr>
            <a:r>
              <a:rPr lang="de-DE" sz="1800" u="sng" dirty="0">
                <a:latin typeface="Roboto Slab" pitchFamily="2" charset="0"/>
                <a:ea typeface="Roboto Slab" pitchFamily="2" charset="0"/>
              </a:rPr>
              <a:t>Voraussetzung</a:t>
            </a:r>
          </a:p>
          <a:p>
            <a:r>
              <a:rPr lang="de-DE" sz="1800" b="1" dirty="0">
                <a:latin typeface="Roboto Slab" pitchFamily="2" charset="0"/>
                <a:ea typeface="Roboto Slab" pitchFamily="2" charset="0"/>
              </a:rPr>
              <a:t>Beobachtung </a:t>
            </a:r>
            <a:r>
              <a:rPr lang="de-DE" sz="1800" dirty="0">
                <a:latin typeface="Roboto Slab" pitchFamily="2" charset="0"/>
                <a:ea typeface="Roboto Slab" pitchFamily="2" charset="0"/>
              </a:rPr>
              <a:t>und</a:t>
            </a:r>
            <a:r>
              <a:rPr lang="de-DE" sz="1800" b="1" dirty="0">
                <a:latin typeface="Roboto Slab" pitchFamily="2" charset="0"/>
                <a:ea typeface="Roboto Slab" pitchFamily="2" charset="0"/>
              </a:rPr>
              <a:t> Bewertung </a:t>
            </a:r>
            <a:r>
              <a:rPr lang="de-DE" sz="1800" dirty="0">
                <a:latin typeface="Roboto Slab" pitchFamily="2" charset="0"/>
                <a:ea typeface="Roboto Slab" pitchFamily="2" charset="0"/>
              </a:rPr>
              <a:t>der eigenen Völker.</a:t>
            </a:r>
          </a:p>
          <a:p>
            <a:r>
              <a:rPr lang="de-DE" sz="1800" b="1" dirty="0">
                <a:latin typeface="Roboto Slab" pitchFamily="2" charset="0"/>
                <a:ea typeface="Roboto Slab" pitchFamily="2" charset="0"/>
              </a:rPr>
              <a:t>Einheitliche Völkerführung, </a:t>
            </a:r>
            <a:r>
              <a:rPr lang="de-DE" sz="1800" dirty="0">
                <a:latin typeface="Roboto Slab" pitchFamily="2" charset="0"/>
                <a:ea typeface="Roboto Slab" pitchFamily="2" charset="0"/>
              </a:rPr>
              <a:t>damit Ergebnisse vergleichbar sind.</a:t>
            </a:r>
          </a:p>
          <a:p>
            <a:pPr marL="0" indent="0">
              <a:buNone/>
            </a:pPr>
            <a:endParaRPr lang="de-DE" sz="1800" dirty="0">
              <a:latin typeface="Roboto Slab" pitchFamily="2" charset="0"/>
              <a:ea typeface="Roboto Slab" pitchFamily="2" charset="0"/>
            </a:endParaRPr>
          </a:p>
          <a:p>
            <a:pPr marL="0" indent="0">
              <a:buNone/>
            </a:pPr>
            <a:r>
              <a:rPr lang="de-DE" sz="1800" u="sng" dirty="0">
                <a:latin typeface="Roboto Slab" pitchFamily="2" charset="0"/>
                <a:ea typeface="Roboto Slab" pitchFamily="2" charset="0"/>
              </a:rPr>
              <a:t>Fazit</a:t>
            </a:r>
          </a:p>
          <a:p>
            <a:r>
              <a:rPr lang="de-DE" sz="1800" dirty="0">
                <a:latin typeface="Roboto Slab" pitchFamily="2" charset="0"/>
                <a:ea typeface="Roboto Slab" pitchFamily="2" charset="0"/>
              </a:rPr>
              <a:t>So entsteht eine</a:t>
            </a:r>
            <a:r>
              <a:rPr lang="de-DE" sz="1800" b="1" dirty="0">
                <a:latin typeface="Roboto Slab" pitchFamily="2" charset="0"/>
                <a:ea typeface="Roboto Slab" pitchFamily="2" charset="0"/>
              </a:rPr>
              <a:t> Selektion</a:t>
            </a:r>
            <a:r>
              <a:rPr lang="de-DE" sz="1800" dirty="0">
                <a:latin typeface="Roboto Slab" pitchFamily="2" charset="0"/>
                <a:ea typeface="Roboto Slab" pitchFamily="2" charset="0"/>
              </a:rPr>
              <a:t> hin einer gesunden, anpassungsfähigen Population.</a:t>
            </a:r>
          </a:p>
          <a:p>
            <a:r>
              <a:rPr lang="de-DE" sz="1800" dirty="0">
                <a:latin typeface="Roboto Slab" pitchFamily="2" charset="0"/>
                <a:ea typeface="Roboto Slab" pitchFamily="2" charset="0"/>
              </a:rPr>
              <a:t>Basiszucht unterstützt dabei, </a:t>
            </a:r>
            <a:r>
              <a:rPr lang="de-DE" sz="1800" b="1" dirty="0" err="1">
                <a:latin typeface="Roboto Slab" pitchFamily="2" charset="0"/>
                <a:ea typeface="Roboto Slab" pitchFamily="2" charset="0"/>
              </a:rPr>
              <a:t>varroaresistentes</a:t>
            </a:r>
            <a:r>
              <a:rPr lang="de-DE" sz="1800" b="1" dirty="0">
                <a:latin typeface="Roboto Slab" pitchFamily="2" charset="0"/>
                <a:ea typeface="Roboto Slab" pitchFamily="2" charset="0"/>
              </a:rPr>
              <a:t> Genmaterial zu verbreiten.</a:t>
            </a:r>
          </a:p>
          <a:p>
            <a:r>
              <a:rPr lang="de-DE" sz="1800" dirty="0">
                <a:latin typeface="Roboto Slab" pitchFamily="2" charset="0"/>
                <a:ea typeface="Roboto Slab" pitchFamily="2" charset="0"/>
              </a:rPr>
              <a:t>Je mehr Imkerinnen und Imker mitmachen, desto schneller geht es voran.</a:t>
            </a:r>
          </a:p>
          <a:p>
            <a:pPr marL="457200" lvl="1" indent="0">
              <a:buNone/>
            </a:pPr>
            <a:endParaRPr lang="de-DE" sz="2000" dirty="0">
              <a:latin typeface="Roboto Slab" pitchFamily="2" charset="0"/>
              <a:ea typeface="Roboto Slab" pitchFamily="2" charset="0"/>
            </a:endParaRPr>
          </a:p>
          <a:p>
            <a:pPr lvl="1"/>
            <a:endParaRPr lang="de-DE" sz="2000" dirty="0">
              <a:latin typeface="Roboto Slab" pitchFamily="2" charset="0"/>
              <a:ea typeface="Roboto Slab" pitchFamily="2" charset="0"/>
            </a:endParaRPr>
          </a:p>
          <a:p>
            <a:pPr lvl="1"/>
            <a:endParaRPr lang="de-DE" sz="2000" dirty="0">
              <a:latin typeface="Roboto Slab" pitchFamily="2" charset="0"/>
              <a:ea typeface="Roboto Slab" pitchFamily="2" charset="0"/>
            </a:endParaRPr>
          </a:p>
          <a:p>
            <a:pPr lvl="1"/>
            <a:endParaRPr lang="de-DE" sz="2000" dirty="0">
              <a:latin typeface="Roboto Slab" pitchFamily="2" charset="0"/>
              <a:ea typeface="Roboto Slab" pitchFamily="2" charset="0"/>
            </a:endParaRPr>
          </a:p>
          <a:p>
            <a:pPr lvl="1"/>
            <a:endParaRPr lang="de-DE" sz="2000" dirty="0">
              <a:latin typeface="Roboto Slab" pitchFamily="2" charset="0"/>
              <a:ea typeface="Roboto Slab" pitchFamily="2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68C5813-593F-5B23-666B-AF20A30DD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8646" y="4498848"/>
            <a:ext cx="1758080" cy="211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85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Macintosh PowerPoint</Application>
  <PresentationFormat>Breitbild</PresentationFormat>
  <Paragraphs>18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Roboto Slab</vt:lpstr>
      <vt:lpstr>Office</vt:lpstr>
      <vt:lpstr>Basiszucht: Zucht der breiten Imkerschaft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Marie Foerster</dc:creator>
  <cp:lastModifiedBy>Marie Foerster</cp:lastModifiedBy>
  <cp:revision>4</cp:revision>
  <dcterms:created xsi:type="dcterms:W3CDTF">2025-10-18T14:05:23Z</dcterms:created>
  <dcterms:modified xsi:type="dcterms:W3CDTF">2025-10-27T18:24:27Z</dcterms:modified>
</cp:coreProperties>
</file>